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6" r:id="rId5"/>
    <p:sldId id="257" r:id="rId6"/>
    <p:sldId id="259" r:id="rId7"/>
    <p:sldId id="258" r:id="rId8"/>
    <p:sldId id="261" r:id="rId9"/>
    <p:sldId id="282" r:id="rId10"/>
    <p:sldId id="274" r:id="rId11"/>
    <p:sldId id="273" r:id="rId12"/>
    <p:sldId id="263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3" r:id="rId21"/>
    <p:sldId id="285" r:id="rId22"/>
    <p:sldId id="284" r:id="rId23"/>
    <p:sldId id="286" r:id="rId24"/>
    <p:sldId id="287" r:id="rId25"/>
    <p:sldId id="28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7" autoAdjust="0"/>
    <p:restoredTop sz="70163" autoAdjust="0"/>
  </p:normalViewPr>
  <p:slideViewPr>
    <p:cSldViewPr snapToGrid="0" showGuides="1">
      <p:cViewPr varScale="1">
        <p:scale>
          <a:sx n="60" d="100"/>
          <a:sy n="60" d="100"/>
        </p:scale>
        <p:origin x="61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7" d="100"/>
          <a:sy n="77" d="100"/>
        </p:scale>
        <p:origin x="1968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1CFB7-1308-450A-B73B-F73E561E1A9C}" type="datetimeFigureOut">
              <a:rPr lang="en-SG" smtClean="0"/>
              <a:t>24/8/2021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F41D2-0B61-448B-89D1-BCD9DFB377A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260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arianeprin.com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Videos to open</a:t>
            </a:r>
          </a:p>
          <a:p>
            <a:r>
              <a:rPr lang="en-SG" dirty="0" smtClean="0"/>
              <a:t>Cardboard</a:t>
            </a:r>
            <a:r>
              <a:rPr lang="en-SG" baseline="0" dirty="0" smtClean="0"/>
              <a:t> Prototyping - </a:t>
            </a:r>
            <a:r>
              <a:rPr lang="en-SG" dirty="0" smtClean="0"/>
              <a:t>https://</a:t>
            </a:r>
            <a:r>
              <a:rPr lang="en-SG" dirty="0" smtClean="0"/>
              <a:t>youtu.be/k_9Q-KDSb9o</a:t>
            </a:r>
          </a:p>
          <a:p>
            <a:r>
              <a:rPr lang="en-SG" dirty="0" smtClean="0"/>
              <a:t>Cardboard Construction Techniques - https://youtu.be/MpjyOjPj98I</a:t>
            </a:r>
          </a:p>
          <a:p>
            <a:r>
              <a:rPr lang="en-SG" dirty="0" err="1" smtClean="0"/>
              <a:t>Rian</a:t>
            </a:r>
            <a:r>
              <a:rPr lang="en-SG" dirty="0" smtClean="0"/>
              <a:t> </a:t>
            </a:r>
            <a:r>
              <a:rPr lang="en-SG" dirty="0" err="1" smtClean="0"/>
              <a:t>Touag</a:t>
            </a:r>
            <a:r>
              <a:rPr lang="en-SG" dirty="0" smtClean="0"/>
              <a:t> - https://youtu.be/g6xG-5YtesU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41D2-0B61-448B-89D1-BCD9DFB377AF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9110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In any process development, you should always consider the CDIO process.</a:t>
            </a:r>
          </a:p>
          <a:p>
            <a:r>
              <a:rPr lang="en-SG" dirty="0" smtClean="0"/>
              <a:t>Conceive the idea, method,</a:t>
            </a:r>
            <a:r>
              <a:rPr lang="en-SG" baseline="0" dirty="0" smtClean="0"/>
              <a:t> technology, pathway</a:t>
            </a:r>
          </a:p>
          <a:p>
            <a:r>
              <a:rPr lang="en-SG" baseline="0" dirty="0" smtClean="0"/>
              <a:t>Design your product, putting in constraints </a:t>
            </a:r>
            <a:r>
              <a:rPr lang="en-SG" baseline="0" dirty="0" err="1" smtClean="0"/>
              <a:t>etc</a:t>
            </a:r>
            <a:endParaRPr lang="en-SG" baseline="0" dirty="0" smtClean="0"/>
          </a:p>
          <a:p>
            <a:r>
              <a:rPr lang="en-SG" baseline="0" dirty="0" smtClean="0"/>
              <a:t>Implement and make it</a:t>
            </a:r>
          </a:p>
          <a:p>
            <a:r>
              <a:rPr lang="en-SG" baseline="0" dirty="0" smtClean="0"/>
              <a:t>Operate and make changes improving the system</a:t>
            </a:r>
          </a:p>
          <a:p>
            <a:endParaRPr lang="en-SG" baseline="0" dirty="0" smtClean="0"/>
          </a:p>
          <a:p>
            <a:r>
              <a:rPr lang="en-SG" baseline="0" dirty="0" smtClean="0"/>
              <a:t>For new ideas – usually you don’t have the Time, Resources or Knowledge for a full blown development process</a:t>
            </a:r>
          </a:p>
          <a:p>
            <a:r>
              <a:rPr lang="en-SG" baseline="0" dirty="0" smtClean="0"/>
              <a:t>Hence, you prototype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41D2-0B61-448B-89D1-BCD9DFB377AF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8450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Use</a:t>
            </a:r>
            <a:r>
              <a:rPr lang="en-SG" baseline="0" dirty="0" smtClean="0"/>
              <a:t> the CDIO process to create a prototype</a:t>
            </a:r>
          </a:p>
          <a:p>
            <a:r>
              <a:rPr lang="en-SG" baseline="0" dirty="0" smtClean="0"/>
              <a:t>It is a working model of how the actual product is going to look, feel and operate.</a:t>
            </a:r>
          </a:p>
          <a:p>
            <a:r>
              <a:rPr lang="en-SG" baseline="0" dirty="0" smtClean="0"/>
              <a:t>Leave the aesthetics and niceties to the final outcomes/designer</a:t>
            </a:r>
          </a:p>
          <a:p>
            <a:r>
              <a:rPr lang="en-SG" baseline="0" dirty="0" smtClean="0"/>
              <a:t>Let’s make it work!</a:t>
            </a:r>
          </a:p>
          <a:p>
            <a:endParaRPr lang="en-SG" baseline="0" dirty="0" smtClean="0"/>
          </a:p>
          <a:p>
            <a:r>
              <a:rPr lang="en-SG" baseline="0" dirty="0" smtClean="0"/>
              <a:t>The faster you fail, the sooner you recover, and get better results</a:t>
            </a:r>
          </a:p>
          <a:p>
            <a:endParaRPr lang="en-SG" baseline="0" dirty="0" smtClean="0"/>
          </a:p>
          <a:p>
            <a:r>
              <a:rPr lang="en-SG" baseline="0" dirty="0" smtClean="0"/>
              <a:t>David Kelly – Founder of IDEO (https://ssir.org/articles/entry/fail_faster_succeed_sooner)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41D2-0B61-448B-89D1-BCD9DFB377AF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523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Quirky</a:t>
            </a:r>
            <a:r>
              <a:rPr lang="en-SG" baseline="0" dirty="0" smtClean="0"/>
              <a:t> shows how to go from an idea to a prototype using cardboard, he also shows the different techniques used in cardboard prototyping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41D2-0B61-448B-89D1-BCD9DFB377AF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0951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Fixtures</a:t>
            </a:r>
            <a:r>
              <a:rPr lang="en-SG" baseline="0" dirty="0" smtClean="0"/>
              <a:t> – depends on how fast you can work, and how fast the fixture is made</a:t>
            </a:r>
          </a:p>
          <a:p>
            <a:r>
              <a:rPr lang="en-SG" baseline="0" dirty="0" smtClean="0"/>
              <a:t>Masking tape – take your time, immediate fixture</a:t>
            </a:r>
          </a:p>
          <a:p>
            <a:r>
              <a:rPr lang="en-SG" baseline="0" dirty="0" smtClean="0"/>
              <a:t>Double sided tape – take your time, immediate fixture</a:t>
            </a:r>
          </a:p>
          <a:p>
            <a:r>
              <a:rPr lang="en-SG" baseline="0" dirty="0" smtClean="0"/>
              <a:t>White Glue – 30~60 minutes, 4 hours to set, 24 hrs full strength</a:t>
            </a:r>
          </a:p>
          <a:p>
            <a:r>
              <a:rPr lang="en-SG" baseline="0" dirty="0" smtClean="0"/>
              <a:t>UHU – 5~10 minutes, 1 hour to set, 4 hours full strength</a:t>
            </a:r>
          </a:p>
          <a:p>
            <a:r>
              <a:rPr lang="en-SG" baseline="0" dirty="0" smtClean="0"/>
              <a:t>Hot melt glue – 1 minute, 3~5 minutes to set, 10 minutes full strength</a:t>
            </a:r>
          </a:p>
          <a:p>
            <a:endParaRPr lang="en-SG" baseline="0" dirty="0" smtClean="0"/>
          </a:p>
          <a:p>
            <a:r>
              <a:rPr lang="en-SG" baseline="0" dirty="0" smtClean="0"/>
              <a:t>Cable ties are a fast way of joining items with a liberal degree of movement</a:t>
            </a:r>
          </a:p>
          <a:p>
            <a:endParaRPr lang="en-SG" baseline="0" dirty="0" smtClean="0"/>
          </a:p>
          <a:p>
            <a:r>
              <a:rPr lang="en-SG" baseline="0" dirty="0" smtClean="0"/>
              <a:t>Split-pin tacks allow 360 degree movement in the fixation plane</a:t>
            </a:r>
          </a:p>
          <a:p>
            <a:r>
              <a:rPr lang="en-SG" baseline="0" dirty="0" smtClean="0"/>
              <a:t>Rivets provide are stronger fix, with varying stiffness to the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41D2-0B61-448B-89D1-BCD9DFB377AF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0684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Bay Area has lots of nice ideas and samples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41D2-0B61-448B-89D1-BCD9DFB377AF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528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Lots of tutorials and videos in the guides column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41D2-0B61-448B-89D1-BCD9DFB377AF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76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Blue</a:t>
            </a:r>
            <a:r>
              <a:rPr lang="en-SG" baseline="0" dirty="0" smtClean="0"/>
              <a:t> foam allows a level of solidness.</a:t>
            </a:r>
          </a:p>
          <a:p>
            <a:r>
              <a:rPr lang="en-SG" baseline="0" dirty="0" smtClean="0"/>
              <a:t>If coated with a resin/paint/textured can be made to feel like the real product</a:t>
            </a:r>
          </a:p>
          <a:p>
            <a:endParaRPr lang="en-SG" baseline="0" dirty="0" smtClean="0"/>
          </a:p>
          <a:p>
            <a:r>
              <a:rPr lang="en-SG" baseline="0" dirty="0" smtClean="0"/>
              <a:t>Good for testing feels and ergonomics: Hair dryer grips: https://s3files.core77.com/blog/images/571176_34481_60264_gbSeIsTzL.jpg</a:t>
            </a:r>
          </a:p>
          <a:p>
            <a:endParaRPr lang="en-SG" baseline="0" dirty="0" smtClean="0"/>
          </a:p>
          <a:p>
            <a:r>
              <a:rPr lang="en-SG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Sojourn</a:t>
            </a:r>
            <a:r>
              <a:rPr lang="en-SG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Re-thinking the hair dryer (https://designsojourn.com/rethinking-the-hairdryer/)</a:t>
            </a:r>
          </a:p>
          <a:p>
            <a:endParaRPr lang="en-SG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Ariane </a:t>
            </a:r>
            <a:r>
              <a:rPr lang="en-GB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Prin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Hair dryer concepts (https://s3files.core77.com/blog/images/571176_34481_60264_gbSeIsTzL.jpg)</a:t>
            </a:r>
            <a:endParaRPr lang="en-SG" baseline="0" dirty="0" smtClean="0"/>
          </a:p>
          <a:p>
            <a:endParaRPr lang="en-SG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41D2-0B61-448B-89D1-BCD9DFB377AF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3457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41D2-0B61-448B-89D1-BCD9DFB377AF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22622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674A-A18F-4304-8251-57EA5E03E885}" type="datetimeFigureOut">
              <a:rPr lang="en-SG" smtClean="0"/>
              <a:t>24/8/2021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647A-7389-4109-A3B5-A8C74E3964B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6836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674A-A18F-4304-8251-57EA5E03E885}" type="datetimeFigureOut">
              <a:rPr lang="en-SG" smtClean="0"/>
              <a:t>24/8/2021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647A-7389-4109-A3B5-A8C74E3964B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3689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674A-A18F-4304-8251-57EA5E03E885}" type="datetimeFigureOut">
              <a:rPr lang="en-SG" smtClean="0"/>
              <a:t>24/8/2021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647A-7389-4109-A3B5-A8C74E3964B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0767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674A-A18F-4304-8251-57EA5E03E885}" type="datetimeFigureOut">
              <a:rPr lang="en-SG" smtClean="0"/>
              <a:t>24/8/2021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647A-7389-4109-A3B5-A8C74E3964B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1281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674A-A18F-4304-8251-57EA5E03E885}" type="datetimeFigureOut">
              <a:rPr lang="en-SG" smtClean="0"/>
              <a:t>24/8/2021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647A-7389-4109-A3B5-A8C74E3964B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0124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674A-A18F-4304-8251-57EA5E03E885}" type="datetimeFigureOut">
              <a:rPr lang="en-SG" smtClean="0"/>
              <a:t>24/8/2021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647A-7389-4109-A3B5-A8C74E3964B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77321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674A-A18F-4304-8251-57EA5E03E885}" type="datetimeFigureOut">
              <a:rPr lang="en-SG" smtClean="0"/>
              <a:t>24/8/2021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647A-7389-4109-A3B5-A8C74E3964B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533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674A-A18F-4304-8251-57EA5E03E885}" type="datetimeFigureOut">
              <a:rPr lang="en-SG" smtClean="0"/>
              <a:t>24/8/2021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647A-7389-4109-A3B5-A8C74E3964B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5328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674A-A18F-4304-8251-57EA5E03E885}" type="datetimeFigureOut">
              <a:rPr lang="en-SG" smtClean="0"/>
              <a:t>24/8/2021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647A-7389-4109-A3B5-A8C74E3964B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05295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674A-A18F-4304-8251-57EA5E03E885}" type="datetimeFigureOut">
              <a:rPr lang="en-SG" smtClean="0"/>
              <a:t>24/8/2021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647A-7389-4109-A3B5-A8C74E3964B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1572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674A-A18F-4304-8251-57EA5E03E885}" type="datetimeFigureOut">
              <a:rPr lang="en-SG" smtClean="0"/>
              <a:t>24/8/2021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647A-7389-4109-A3B5-A8C74E3964B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2888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0674A-A18F-4304-8251-57EA5E03E885}" type="datetimeFigureOut">
              <a:rPr lang="en-SG" smtClean="0"/>
              <a:t>24/8/2021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9647A-7389-4109-A3B5-A8C74E3964BB}" type="slidenum">
              <a:rPr lang="en-SG" smtClean="0"/>
              <a:t>‹#›</a:t>
            </a:fld>
            <a:endParaRPr lang="en-SG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A5D18E1-0271-4BA2-BF5D-52DD0815661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684" y="159634"/>
            <a:ext cx="1100664" cy="316144"/>
          </a:xfrm>
          <a:prstGeom prst="rect">
            <a:avLst/>
          </a:prstGeom>
        </p:spPr>
      </p:pic>
      <p:pic>
        <p:nvPicPr>
          <p:cNvPr id="8" name="Picture 2" descr="SP Logo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137" y="102205"/>
            <a:ext cx="1490546" cy="43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775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SG" sz="4800" b="1" kern="1200" baseline="0" dirty="0">
          <a:solidFill>
            <a:schemeClr val="tx1"/>
          </a:solidFill>
          <a:latin typeface="Yanone Kaffeesatz SemiBol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adafruit.com/cardboard-fundamentals/cutting-tools-and-techniques" TargetMode="Externa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exploratorium.edu/tinkering/blog/2017/06/15/bame-meetup-cardboard-nigh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MpjyOjPj98I" TargetMode="External"/><Relationship Id="rId5" Type="http://schemas.openxmlformats.org/officeDocument/2006/relationships/hyperlink" Target="https://youtu.be/MpjyOjPj98I" TargetMode="External"/><Relationship Id="rId4" Type="http://schemas.openxmlformats.org/officeDocument/2006/relationships/hyperlink" Target="https://www.youtube.com/channel/UCxZpAN886IbjbYgMHgd3r0Q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microbeonline.com/foldscope-paper-microscope-features/" TargetMode="Externa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UL_pSSxtno" TargetMode="External"/><Relationship Id="rId2" Type="http://schemas.openxmlformats.org/officeDocument/2006/relationships/hyperlink" Target="https://youtu.be/PVNV31kH7TI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0BPjvj-N5XY" TargetMode="External"/><Relationship Id="rId3" Type="http://schemas.openxmlformats.org/officeDocument/2006/relationships/notesSlide" Target="../notesSlides/notesSlide7.xml"/><Relationship Id="rId7" Type="http://schemas.openxmlformats.org/officeDocument/2006/relationships/hyperlink" Target="https://youtu.be/ogtD1j5GIh0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6xG-5YtesU" TargetMode="External"/><Relationship Id="rId6" Type="http://schemas.openxmlformats.org/officeDocument/2006/relationships/hyperlink" Target="https://youtu.be/W3l5F2vhChU" TargetMode="External"/><Relationship Id="rId5" Type="http://schemas.openxmlformats.org/officeDocument/2006/relationships/hyperlink" Target="https://youtu.be/5NbK_H0QmOI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youtu.be/TK5AOCgASZI" TargetMode="External"/><Relationship Id="rId9" Type="http://schemas.openxmlformats.org/officeDocument/2006/relationships/hyperlink" Target="https://youtu.be/g6xG-5Ytes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3files.core77.com/blog/images/571176_34481_60264_gbSeIsTzL.jpg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rvingfoam.co.uk/" TargetMode="External"/><Relationship Id="rId3" Type="http://schemas.openxmlformats.org/officeDocument/2006/relationships/hyperlink" Target="https://learn.adafruit.com/cardboard-fundamentals/cutting-tools-and-techniques" TargetMode="External"/><Relationship Id="rId7" Type="http://schemas.openxmlformats.org/officeDocument/2006/relationships/hyperlink" Target="https://makezine.com/projects/foam-sculpting-surfacing-skinnin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TK5AOCgASZI" TargetMode="External"/><Relationship Id="rId5" Type="http://schemas.openxmlformats.org/officeDocument/2006/relationships/hyperlink" Target="https://youtu.be/W3l5F2vhChU" TargetMode="External"/><Relationship Id="rId4" Type="http://schemas.openxmlformats.org/officeDocument/2006/relationships/hyperlink" Target="https://makingsociety.com/2014/11/cardboard-prototype-technique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totyp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sir.org/articles/entry/fail_faster_succeed_sooner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_9Q-KDSb9o" TargetMode="External"/><Relationship Id="rId5" Type="http://schemas.openxmlformats.org/officeDocument/2006/relationships/hyperlink" Target="https://youtu.be/k_9Q-KDSb9o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raspberrypi.org/blog/the-punnet-a-card-case-for-you-to-print-for-fre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001"/>
          <a:stretch/>
        </p:blipFill>
        <p:spPr>
          <a:xfrm>
            <a:off x="505780" y="167640"/>
            <a:ext cx="11209973" cy="6522720"/>
          </a:xfrm>
          <a:prstGeom prst="rect">
            <a:avLst/>
          </a:prstGeom>
          <a:solidFill>
            <a:srgbClr val="010001"/>
          </a:solidFill>
        </p:spPr>
      </p:pic>
    </p:spTree>
    <p:extLst>
      <p:ext uri="{BB962C8B-B14F-4D97-AF65-F5344CB8AC3E}">
        <p14:creationId xmlns:p14="http://schemas.microsoft.com/office/powerpoint/2010/main" val="130245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Corrugated Cardboard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44414" cy="4351338"/>
          </a:xfrm>
        </p:spPr>
        <p:txBody>
          <a:bodyPr/>
          <a:lstStyle/>
          <a:p>
            <a:r>
              <a:rPr lang="en-SG" dirty="0" smtClean="0"/>
              <a:t>Easy to manipulate</a:t>
            </a:r>
          </a:p>
          <a:p>
            <a:r>
              <a:rPr lang="en-SG" dirty="0" smtClean="0"/>
              <a:t>Sturdy</a:t>
            </a:r>
          </a:p>
          <a:p>
            <a:r>
              <a:rPr lang="en-SG" dirty="0" smtClean="0"/>
              <a:t>Easy to obtain</a:t>
            </a:r>
          </a:p>
          <a:p>
            <a:r>
              <a:rPr lang="en-SG" dirty="0" smtClean="0"/>
              <a:t>Recyclable</a:t>
            </a:r>
          </a:p>
          <a:p>
            <a:pPr lvl="1"/>
            <a:r>
              <a:rPr lang="en-SG" dirty="0" smtClean="0"/>
              <a:t>Almost free</a:t>
            </a:r>
          </a:p>
          <a:p>
            <a:pPr lvl="1"/>
            <a:r>
              <a:rPr lang="en-SG" dirty="0" smtClean="0"/>
              <a:t>Cheap</a:t>
            </a:r>
            <a:endParaRPr lang="en-SG" dirty="0"/>
          </a:p>
        </p:txBody>
      </p:sp>
      <p:grpSp>
        <p:nvGrpSpPr>
          <p:cNvPr id="7" name="Group 6"/>
          <p:cNvGrpSpPr/>
          <p:nvPr/>
        </p:nvGrpSpPr>
        <p:grpSpPr>
          <a:xfrm>
            <a:off x="5588500" y="1915150"/>
            <a:ext cx="3172494" cy="4464958"/>
            <a:chOff x="6697014" y="1526483"/>
            <a:chExt cx="3172494" cy="44649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2063"/>
            <a:stretch/>
          </p:blipFill>
          <p:spPr>
            <a:xfrm>
              <a:off x="6697014" y="1526483"/>
              <a:ext cx="3172494" cy="238991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7014" y="3916400"/>
              <a:ext cx="2935593" cy="2075041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049" y="4101922"/>
            <a:ext cx="2191751" cy="22781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2015" b="1670"/>
          <a:stretch/>
        </p:blipFill>
        <p:spPr>
          <a:xfrm>
            <a:off x="8915400" y="1695450"/>
            <a:ext cx="2559676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2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765800" y="810180"/>
            <a:ext cx="6064250" cy="5237640"/>
            <a:chOff x="5842000" y="1188560"/>
            <a:chExt cx="6064250" cy="52376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2000" y="2287588"/>
              <a:ext cx="6064250" cy="413861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650626" y="2055542"/>
              <a:ext cx="1189568" cy="145934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15100" y="1188560"/>
              <a:ext cx="2621921" cy="17339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Tools Required</a:t>
            </a:r>
            <a:endParaRPr lang="en-SG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SG" dirty="0" smtClean="0"/>
              <a:t>Cutting Mat</a:t>
            </a:r>
          </a:p>
          <a:p>
            <a:r>
              <a:rPr lang="en-SG" dirty="0" smtClean="0"/>
              <a:t>Box Cutter</a:t>
            </a:r>
          </a:p>
          <a:p>
            <a:r>
              <a:rPr lang="en-SG" dirty="0" smtClean="0"/>
              <a:t>Metal rulers</a:t>
            </a:r>
          </a:p>
          <a:p>
            <a:r>
              <a:rPr lang="en-SG" dirty="0" smtClean="0"/>
              <a:t>Sturdy shears / scissors</a:t>
            </a:r>
          </a:p>
          <a:p>
            <a:r>
              <a:rPr lang="en-SG" dirty="0" smtClean="0"/>
              <a:t>Hot Glue Gun &amp; glue sticks</a:t>
            </a:r>
          </a:p>
          <a:p>
            <a:r>
              <a:rPr lang="en-SG" dirty="0" smtClean="0"/>
              <a:t>Markers, pens, pencils</a:t>
            </a:r>
          </a:p>
          <a:p>
            <a:r>
              <a:rPr lang="en-SG" dirty="0" smtClean="0"/>
              <a:t>Masking tape</a:t>
            </a:r>
          </a:p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Machinist square 90</a:t>
            </a:r>
            <a:r>
              <a:rPr lang="en-SG" baseline="30000" dirty="0" smtClean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  <a:p>
            <a:r>
              <a:rPr lang="en-SG" dirty="0" smtClean="0">
                <a:solidFill>
                  <a:schemeClr val="bg1">
                    <a:lumMod val="50000"/>
                  </a:schemeClr>
                </a:solidFill>
              </a:rPr>
              <a:t>Circular cutters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42603" y="6176963"/>
            <a:ext cx="378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 smtClean="0"/>
              <a:t>Adafruit</a:t>
            </a:r>
            <a:r>
              <a:rPr lang="en-SG" dirty="0" smtClean="0"/>
              <a:t>: </a:t>
            </a:r>
            <a:r>
              <a:rPr lang="en-SG" dirty="0" smtClean="0">
                <a:hlinkClick r:id="rId5"/>
              </a:rPr>
              <a:t>Cutting Tools and Techniques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3452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Techniques - Fasteners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86300" cy="4351338"/>
          </a:xfrm>
        </p:spPr>
        <p:txBody>
          <a:bodyPr>
            <a:normAutofit/>
          </a:bodyPr>
          <a:lstStyle/>
          <a:p>
            <a:r>
              <a:rPr lang="en-SG" dirty="0" smtClean="0"/>
              <a:t>Fixtures</a:t>
            </a:r>
          </a:p>
          <a:p>
            <a:pPr lvl="1"/>
            <a:r>
              <a:rPr lang="en-SG" dirty="0" smtClean="0"/>
              <a:t>Masking Tape</a:t>
            </a:r>
          </a:p>
          <a:p>
            <a:pPr lvl="1"/>
            <a:r>
              <a:rPr lang="en-SG" dirty="0" smtClean="0"/>
              <a:t>Double-side Tape</a:t>
            </a:r>
          </a:p>
          <a:p>
            <a:pPr lvl="1"/>
            <a:r>
              <a:rPr lang="en-SG" dirty="0" smtClean="0"/>
              <a:t>White/Paper glue, UHU</a:t>
            </a:r>
          </a:p>
          <a:p>
            <a:pPr lvl="1"/>
            <a:r>
              <a:rPr lang="en-SG" dirty="0" smtClean="0"/>
              <a:t>Hot-melt glue</a:t>
            </a:r>
          </a:p>
          <a:p>
            <a:r>
              <a:rPr lang="en-SG" dirty="0" smtClean="0"/>
              <a:t>Movement</a:t>
            </a:r>
          </a:p>
          <a:p>
            <a:pPr lvl="1"/>
            <a:r>
              <a:rPr lang="en-SG" dirty="0" smtClean="0"/>
              <a:t>Cable Ties</a:t>
            </a:r>
          </a:p>
          <a:p>
            <a:r>
              <a:rPr lang="en-SG" dirty="0" smtClean="0"/>
              <a:t>Joints</a:t>
            </a:r>
          </a:p>
          <a:p>
            <a:pPr lvl="1"/>
            <a:r>
              <a:rPr lang="en-SG" dirty="0" smtClean="0"/>
              <a:t>Split-pin tacks</a:t>
            </a:r>
          </a:p>
          <a:p>
            <a:pPr lvl="1"/>
            <a:r>
              <a:rPr lang="en-SG" dirty="0" smtClean="0"/>
              <a:t>Rivets</a:t>
            </a:r>
          </a:p>
          <a:p>
            <a:endParaRPr lang="en-SG" dirty="0"/>
          </a:p>
        </p:txBody>
      </p:sp>
      <p:pic>
        <p:nvPicPr>
          <p:cNvPr id="2050" name="Picture 2" descr="https://images.twinkl.co.uk/tw1n/image/private/t_630_eco/image_repo/0a/db/t-t-2546518-split-pin-robot-activity_ver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1570037"/>
            <a:ext cx="600075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4570413"/>
            <a:ext cx="2581275" cy="163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499" y="4614069"/>
            <a:ext cx="2587749" cy="159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5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Techniques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450" y="1436688"/>
            <a:ext cx="7785100" cy="47542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26201" y="6190890"/>
            <a:ext cx="296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Ref: </a:t>
            </a:r>
            <a:r>
              <a:rPr lang="en-SG" dirty="0" smtClean="0">
                <a:hlinkClick r:id="rId4"/>
              </a:rPr>
              <a:t>Bay </a:t>
            </a:r>
            <a:r>
              <a:rPr lang="en-SG" dirty="0">
                <a:hlinkClick r:id="rId4"/>
              </a:rPr>
              <a:t>Area Educators Night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4329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Construction Techniques</a:t>
            </a:r>
            <a:endParaRPr lang="en-SG" dirty="0"/>
          </a:p>
        </p:txBody>
      </p:sp>
      <p:pic>
        <p:nvPicPr>
          <p:cNvPr id="3" name="MpjyOjPj98I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78944" y="1498600"/>
            <a:ext cx="7292622" cy="4102100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  <p:sp>
        <p:nvSpPr>
          <p:cNvPr id="4" name="TextBox 3"/>
          <p:cNvSpPr txBox="1"/>
          <p:nvPr/>
        </p:nvSpPr>
        <p:spPr>
          <a:xfrm>
            <a:off x="4660900" y="5778500"/>
            <a:ext cx="505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hlinkClick r:id="rId4"/>
              </a:rPr>
              <a:t>Arianne </a:t>
            </a:r>
            <a:r>
              <a:rPr lang="en-SG" dirty="0" err="1">
                <a:hlinkClick r:id="rId4"/>
              </a:rPr>
              <a:t>Schnalzer</a:t>
            </a:r>
            <a:r>
              <a:rPr lang="en-SG" dirty="0" smtClean="0">
                <a:hlinkClick r:id="rId5"/>
              </a:rPr>
              <a:t> – Cardboard Construction</a:t>
            </a:r>
            <a:r>
              <a:rPr lang="en-SG" dirty="0" smtClean="0"/>
              <a:t> (6 min)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9341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Cardboard Prototypes</a:t>
            </a:r>
            <a:endParaRPr lang="en-SG" dirty="0"/>
          </a:p>
        </p:txBody>
      </p:sp>
      <p:grpSp>
        <p:nvGrpSpPr>
          <p:cNvPr id="6" name="Group 5"/>
          <p:cNvGrpSpPr/>
          <p:nvPr/>
        </p:nvGrpSpPr>
        <p:grpSpPr>
          <a:xfrm>
            <a:off x="264604" y="1154112"/>
            <a:ext cx="3268363" cy="5056188"/>
            <a:chOff x="425450" y="1420812"/>
            <a:chExt cx="2946672" cy="46878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5450" y="1420812"/>
              <a:ext cx="2946672" cy="468788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095500" y="5739368"/>
              <a:ext cx="761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 smtClean="0"/>
                <a:t>Kiosks</a:t>
              </a:r>
              <a:endParaRPr lang="en-SG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54658" y="2456715"/>
            <a:ext cx="3060449" cy="3554411"/>
            <a:chOff x="3645659" y="3937000"/>
            <a:chExt cx="2233741" cy="28321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5659" y="3937000"/>
              <a:ext cx="2233741" cy="247898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560193" y="6399785"/>
              <a:ext cx="1319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 smtClean="0"/>
                <a:t>UV Sanitizer</a:t>
              </a:r>
              <a:endParaRPr lang="en-SG" dirty="0"/>
            </a:p>
          </p:txBody>
        </p:sp>
      </p:grpSp>
      <p:pic>
        <p:nvPicPr>
          <p:cNvPr id="4098" name="Picture 2" descr="Foldscope: Paper Microscope - Learn Microbiology Onl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953" y="2245151"/>
            <a:ext cx="4422775" cy="321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104718" y="5275843"/>
            <a:ext cx="320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hlinkClick r:id="rId5"/>
              </a:rPr>
              <a:t>Manu Prakash: Frugal Foldscope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281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Blue Foam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SG" dirty="0"/>
              <a:t>XPS (Extruded </a:t>
            </a:r>
            <a:r>
              <a:rPr lang="en-SG" dirty="0" err="1"/>
              <a:t>PolyStyrene</a:t>
            </a:r>
            <a:r>
              <a:rPr lang="en-SG" dirty="0"/>
              <a:t>) </a:t>
            </a:r>
            <a:r>
              <a:rPr lang="en-SG" dirty="0" smtClean="0"/>
              <a:t>foam</a:t>
            </a:r>
          </a:p>
          <a:p>
            <a:r>
              <a:rPr lang="en-SG" dirty="0" smtClean="0"/>
              <a:t>Available in blocks or sheets</a:t>
            </a:r>
          </a:p>
          <a:p>
            <a:r>
              <a:rPr lang="en-SG" dirty="0" smtClean="0"/>
              <a:t>Good for</a:t>
            </a:r>
          </a:p>
          <a:p>
            <a:pPr lvl="1"/>
            <a:r>
              <a:rPr lang="en-SG" dirty="0" smtClean="0"/>
              <a:t>Solid modelling</a:t>
            </a:r>
          </a:p>
          <a:p>
            <a:pPr lvl="1"/>
            <a:r>
              <a:rPr lang="en-SG" dirty="0" smtClean="0"/>
              <a:t>Authentic look and feel</a:t>
            </a:r>
          </a:p>
          <a:p>
            <a:pPr lvl="1"/>
            <a:r>
              <a:rPr lang="en-SG" dirty="0" smtClean="0"/>
              <a:t>Large models and prototypes</a:t>
            </a:r>
          </a:p>
          <a:p>
            <a:r>
              <a:rPr lang="en-SG" dirty="0" smtClean="0"/>
              <a:t>Handling</a:t>
            </a:r>
          </a:p>
          <a:p>
            <a:pPr lvl="1"/>
            <a:r>
              <a:rPr lang="en-SG" dirty="0" smtClean="0"/>
              <a:t>Manual techniques</a:t>
            </a:r>
          </a:p>
          <a:p>
            <a:pPr lvl="1"/>
            <a:r>
              <a:rPr lang="en-SG" dirty="0" smtClean="0"/>
              <a:t>Digital Fabrication Machining</a:t>
            </a:r>
          </a:p>
          <a:p>
            <a:endParaRPr lang="en-SG" dirty="0" smtClean="0"/>
          </a:p>
          <a:p>
            <a:pPr lvl="1"/>
            <a:endParaRPr lang="en-SG" dirty="0"/>
          </a:p>
        </p:txBody>
      </p:sp>
      <p:pic>
        <p:nvPicPr>
          <p:cNvPr id="5122" name="Picture 2" descr="XPS Blue Foam Board (L1200mm x W600mm) - Kitsu Model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1491353"/>
            <a:ext cx="3336925" cy="333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external-content.duckduckgo.com/iu/?u=https%3A%2F%2Ftse4.mm.bing.net%2Fth%3Fid%3DOIP.hptPSWPyfsJBZhMC93lXNwHaFC%26pid%3DApi&amp;f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963215"/>
            <a:ext cx="2127250" cy="144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942" y="4598987"/>
            <a:ext cx="3146458" cy="190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1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Cutting Blue Foam – Hot Wire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3562" y="2662237"/>
            <a:ext cx="3089581" cy="2328863"/>
          </a:xfrm>
          <a:prstGeom prst="rect">
            <a:avLst/>
          </a:prstGeom>
        </p:spPr>
      </p:pic>
      <p:pic>
        <p:nvPicPr>
          <p:cNvPr id="6148" name="Picture 4" descr="Manix Hot Wire EPS Foam Cutter - Battery - Foam Cutting ...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143" y="2385417"/>
            <a:ext cx="2640807" cy="264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0700" y="5720953"/>
            <a:ext cx="233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Handheld foam cutters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7878762" y="5720953"/>
            <a:ext cx="228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Table top foam cutters</a:t>
            </a:r>
            <a:endParaRPr lang="en-S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601" y="1731278"/>
            <a:ext cx="5216524" cy="364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0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Cutting Foam Shapes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4065529" y="5537200"/>
            <a:ext cx="6919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 smtClean="0"/>
              <a:t>AlfonsoTheTraitor</a:t>
            </a:r>
            <a:r>
              <a:rPr lang="en-SG" dirty="0" smtClean="0"/>
              <a:t>: </a:t>
            </a:r>
            <a:r>
              <a:rPr lang="en-GB" dirty="0">
                <a:hlinkClick r:id="rId2"/>
              </a:rPr>
              <a:t>Cutting circles with a hot wire foam </a:t>
            </a:r>
            <a:r>
              <a:rPr lang="en-GB" dirty="0" smtClean="0">
                <a:hlinkClick r:id="rId2"/>
              </a:rPr>
              <a:t>cutter</a:t>
            </a:r>
            <a:endParaRPr lang="en-GB" dirty="0" smtClean="0"/>
          </a:p>
          <a:p>
            <a:r>
              <a:rPr lang="en-GB" dirty="0" err="1" smtClean="0"/>
              <a:t>Quassi’s</a:t>
            </a:r>
            <a:r>
              <a:rPr lang="en-GB" dirty="0" smtClean="0"/>
              <a:t> Bell Tower: </a:t>
            </a:r>
            <a:r>
              <a:rPr lang="en-GB" dirty="0" smtClean="0">
                <a:hlinkClick r:id="rId3"/>
              </a:rPr>
              <a:t>How to Make a Circle Jig for your </a:t>
            </a:r>
            <a:r>
              <a:rPr lang="en-GB" dirty="0" err="1" smtClean="0">
                <a:hlinkClick r:id="rId3"/>
              </a:rPr>
              <a:t>Proxxon</a:t>
            </a:r>
            <a:r>
              <a:rPr lang="en-GB" dirty="0" smtClean="0">
                <a:hlinkClick r:id="rId3"/>
              </a:rPr>
              <a:t> </a:t>
            </a:r>
            <a:r>
              <a:rPr lang="en-GB" dirty="0" err="1" smtClean="0">
                <a:hlinkClick r:id="rId3"/>
              </a:rPr>
              <a:t>Thermcut</a:t>
            </a:r>
            <a:endParaRPr lang="en-GB" dirty="0"/>
          </a:p>
          <a:p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93" y="2058988"/>
            <a:ext cx="11124614" cy="299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4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Foam Prototypes</a:t>
            </a:r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828800"/>
            <a:ext cx="24003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 smtClean="0"/>
              <a:t>Shaping Tools: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 smtClean="0">
                <a:hlinkClick r:id="rId4"/>
              </a:rPr>
              <a:t>Carving knife</a:t>
            </a:r>
            <a:endParaRPr lang="en-SG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 smtClean="0">
                <a:hlinkClick r:id="rId5"/>
              </a:rPr>
              <a:t>Hot Wire</a:t>
            </a:r>
            <a:endParaRPr lang="en-SG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 smtClean="0">
                <a:hlinkClick r:id="rId6"/>
              </a:rPr>
              <a:t>Sandpaper</a:t>
            </a:r>
            <a:endParaRPr lang="en-SG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 smtClean="0">
                <a:hlinkClick r:id="rId7"/>
              </a:rPr>
              <a:t>Rasp &amp; Assorted Files</a:t>
            </a:r>
            <a:endParaRPr lang="en-SG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 smtClean="0">
                <a:hlinkClick r:id="rId8"/>
              </a:rPr>
              <a:t>Heat Gun</a:t>
            </a:r>
            <a:endParaRPr lang="en-SG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789714" y="6080075"/>
            <a:ext cx="671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err="1"/>
              <a:t>Rian</a:t>
            </a:r>
            <a:r>
              <a:rPr lang="en-SG" dirty="0"/>
              <a:t> </a:t>
            </a:r>
            <a:r>
              <a:rPr lang="en-SG" dirty="0" err="1" smtClean="0"/>
              <a:t>Touag</a:t>
            </a:r>
            <a:r>
              <a:rPr lang="en-SG" dirty="0" smtClean="0"/>
              <a:t>: </a:t>
            </a:r>
            <a:r>
              <a:rPr lang="en-GB" dirty="0">
                <a:hlinkClick r:id="rId9"/>
              </a:rPr>
              <a:t>Foam Modelling - How To Make Rapid </a:t>
            </a:r>
            <a:r>
              <a:rPr lang="en-GB" dirty="0" smtClean="0">
                <a:hlinkClick r:id="rId9"/>
              </a:rPr>
              <a:t>Prototypes</a:t>
            </a:r>
            <a:r>
              <a:rPr lang="en-SG" dirty="0" smtClean="0"/>
              <a:t>  (2 min) </a:t>
            </a:r>
            <a:endParaRPr lang="en-GB" dirty="0"/>
          </a:p>
        </p:txBody>
      </p:sp>
      <p:pic>
        <p:nvPicPr>
          <p:cNvPr id="10" name="g6xG-5YtesU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10"/>
          <a:stretch>
            <a:fillRect/>
          </a:stretch>
        </p:blipFill>
        <p:spPr>
          <a:xfrm>
            <a:off x="3673325" y="1487488"/>
            <a:ext cx="7829159" cy="4403902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01811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SG" sz="4800" dirty="0" smtClean="0"/>
              <a:t>Product Development &amp; Prototyping</a:t>
            </a:r>
            <a:endParaRPr lang="en-SG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Rodney Dorville</a:t>
            </a:r>
          </a:p>
          <a:p>
            <a:r>
              <a:rPr lang="en-SG" dirty="0" smtClean="0"/>
              <a:t>Fablab Singapore Polytechnic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5210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Blue Foam Prototypes</a:t>
            </a:r>
            <a:endParaRPr lang="en-SG" dirty="0"/>
          </a:p>
        </p:txBody>
      </p:sp>
      <p:grpSp>
        <p:nvGrpSpPr>
          <p:cNvPr id="3" name="Group 2"/>
          <p:cNvGrpSpPr/>
          <p:nvPr/>
        </p:nvGrpSpPr>
        <p:grpSpPr>
          <a:xfrm>
            <a:off x="751116" y="1645442"/>
            <a:ext cx="10744200" cy="3517860"/>
            <a:chOff x="431800" y="1645442"/>
            <a:chExt cx="10744200" cy="3517860"/>
          </a:xfrm>
        </p:grpSpPr>
        <p:grpSp>
          <p:nvGrpSpPr>
            <p:cNvPr id="5" name="Group 4"/>
            <p:cNvGrpSpPr/>
            <p:nvPr/>
          </p:nvGrpSpPr>
          <p:grpSpPr>
            <a:xfrm>
              <a:off x="431800" y="1645443"/>
              <a:ext cx="3135313" cy="3490634"/>
              <a:chOff x="838200" y="1861343"/>
              <a:chExt cx="3135313" cy="3490634"/>
            </a:xfrm>
          </p:grpSpPr>
          <p:pic>
            <p:nvPicPr>
              <p:cNvPr id="7170" name="Picture 2" descr="DP1 Blue Foam Radios | Design School | Loughborough ...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200" y="1861343"/>
                <a:ext cx="3135313" cy="31353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3256650" y="4982645"/>
                <a:ext cx="716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dirty="0" smtClean="0"/>
                  <a:t>Radio</a:t>
                </a:r>
                <a:endParaRPr lang="en-SG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3716337" y="1645442"/>
              <a:ext cx="3497264" cy="3517860"/>
              <a:chOff x="3716337" y="1861342"/>
              <a:chExt cx="3497264" cy="351786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6337" y="1861342"/>
                <a:ext cx="3497264" cy="3135313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754547" y="5009870"/>
                <a:ext cx="14590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dirty="0" smtClean="0"/>
                  <a:t>Hot Glue Gun</a:t>
                </a:r>
                <a:endParaRPr lang="en-SG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7362825" y="1651512"/>
              <a:ext cx="3813175" cy="3511790"/>
              <a:chOff x="7362825" y="1867412"/>
              <a:chExt cx="3813175" cy="351179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62825" y="1867412"/>
                <a:ext cx="3813175" cy="3115233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0345323" y="5009870"/>
                <a:ext cx="8306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dirty="0" smtClean="0"/>
                  <a:t>Mouse</a:t>
                </a:r>
                <a:endParaRPr lang="en-SG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6108903" y="5422900"/>
            <a:ext cx="5486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smtClean="0"/>
              <a:t>Foam prototypes add a SOLID touch/feel</a:t>
            </a:r>
          </a:p>
          <a:p>
            <a:r>
              <a:rPr lang="en-SG" sz="2400" dirty="0" smtClean="0"/>
              <a:t>Design Sojourn:  </a:t>
            </a:r>
            <a:r>
              <a:rPr lang="en-SG" sz="2400" dirty="0" smtClean="0">
                <a:hlinkClick r:id="rId6"/>
              </a:rPr>
              <a:t>Re-thinking the hair dryer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147743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Guides: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Cardboard</a:t>
            </a:r>
          </a:p>
          <a:p>
            <a:pPr lvl="1"/>
            <a:r>
              <a:rPr lang="en-GB" dirty="0" err="1"/>
              <a:t>Adafruit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Cardboard Fundamentals - John </a:t>
            </a:r>
            <a:r>
              <a:rPr lang="en-GB" dirty="0" smtClean="0">
                <a:hlinkClick r:id="rId3"/>
              </a:rPr>
              <a:t>Park</a:t>
            </a:r>
            <a:endParaRPr lang="en-GB" dirty="0" smtClean="0"/>
          </a:p>
          <a:p>
            <a:pPr lvl="2"/>
            <a:r>
              <a:rPr lang="en-GB" dirty="0" smtClean="0"/>
              <a:t>Remember to also check out the links at the end of the article</a:t>
            </a:r>
          </a:p>
          <a:p>
            <a:pPr lvl="1"/>
            <a:r>
              <a:rPr lang="en-GB" dirty="0"/>
              <a:t>Making Society: </a:t>
            </a:r>
            <a:r>
              <a:rPr lang="en-GB" dirty="0" err="1">
                <a:hlinkClick r:id="rId4"/>
              </a:rPr>
              <a:t>Cardbord</a:t>
            </a:r>
            <a:r>
              <a:rPr lang="en-GB" dirty="0">
                <a:hlinkClick r:id="rId4"/>
              </a:rPr>
              <a:t> Shaping </a:t>
            </a:r>
            <a:r>
              <a:rPr lang="en-GB" dirty="0" smtClean="0">
                <a:hlinkClick r:id="rId4"/>
              </a:rPr>
              <a:t>Techniques</a:t>
            </a:r>
            <a:endParaRPr lang="en-GB" dirty="0" smtClean="0"/>
          </a:p>
          <a:p>
            <a:pPr lvl="1"/>
            <a:endParaRPr lang="en-GB" dirty="0"/>
          </a:p>
          <a:p>
            <a:r>
              <a:rPr lang="en-GB" dirty="0" smtClean="0"/>
              <a:t>Foam</a:t>
            </a:r>
          </a:p>
          <a:p>
            <a:pPr lvl="1"/>
            <a:r>
              <a:rPr lang="fr-FR" dirty="0" smtClean="0"/>
              <a:t>Juan </a:t>
            </a:r>
            <a:r>
              <a:rPr lang="fr-FR" dirty="0" err="1"/>
              <a:t>Noguera</a:t>
            </a:r>
            <a:r>
              <a:rPr lang="fr-FR" dirty="0"/>
              <a:t> </a:t>
            </a:r>
            <a:r>
              <a:rPr lang="fr-FR" dirty="0" smtClean="0"/>
              <a:t>- </a:t>
            </a:r>
            <a:r>
              <a:rPr lang="en-GB" dirty="0">
                <a:hlinkClick r:id="rId5"/>
              </a:rPr>
              <a:t>Blue Foam - Basic Model Making </a:t>
            </a:r>
            <a:r>
              <a:rPr lang="en-GB" dirty="0" smtClean="0">
                <a:hlinkClick r:id="rId5"/>
              </a:rPr>
              <a:t>Techniques</a:t>
            </a:r>
            <a:endParaRPr lang="fr-FR" dirty="0" smtClean="0"/>
          </a:p>
          <a:p>
            <a:pPr lvl="1"/>
            <a:r>
              <a:rPr lang="en-GB" dirty="0"/>
              <a:t>Icarus Games - </a:t>
            </a:r>
            <a:r>
              <a:rPr lang="en-GB" dirty="0" smtClean="0">
                <a:hlinkClick r:id="rId6"/>
              </a:rPr>
              <a:t>An Introduction to Working With Blue Foam (Styrofoam)XPS</a:t>
            </a:r>
            <a:endParaRPr lang="en-GB" dirty="0" smtClean="0"/>
          </a:p>
          <a:p>
            <a:pPr lvl="1"/>
            <a:r>
              <a:rPr lang="en-GB" dirty="0" smtClean="0"/>
              <a:t>Make: </a:t>
            </a:r>
            <a:r>
              <a:rPr lang="en-GB" dirty="0">
                <a:hlinkClick r:id="rId7"/>
              </a:rPr>
              <a:t>Skill Builder: Styrofoam Sculpting, Surfacing, and </a:t>
            </a:r>
            <a:r>
              <a:rPr lang="en-GB" dirty="0" err="1">
                <a:hlinkClick r:id="rId7"/>
              </a:rPr>
              <a:t>Sugru</a:t>
            </a:r>
            <a:r>
              <a:rPr lang="en-GB" dirty="0">
                <a:hlinkClick r:id="rId7"/>
              </a:rPr>
              <a:t> </a:t>
            </a:r>
            <a:r>
              <a:rPr lang="en-GB" dirty="0" smtClean="0">
                <a:hlinkClick r:id="rId7"/>
              </a:rPr>
              <a:t>Skinning</a:t>
            </a:r>
            <a:endParaRPr lang="en-GB" dirty="0" smtClean="0"/>
          </a:p>
          <a:p>
            <a:pPr lvl="1"/>
            <a:r>
              <a:rPr lang="en-GB" sz="2400" dirty="0" smtClean="0"/>
              <a:t>CARVING FOAM: </a:t>
            </a:r>
            <a:r>
              <a:rPr lang="en-GB" sz="2400" dirty="0" smtClean="0">
                <a:hlinkClick r:id="rId8"/>
              </a:rPr>
              <a:t>How </a:t>
            </a:r>
            <a:r>
              <a:rPr lang="en-GB" sz="2400" dirty="0">
                <a:hlinkClick r:id="rId8"/>
              </a:rPr>
              <a:t>To Carve Polystyrene Projects</a:t>
            </a:r>
            <a:endParaRPr lang="en-GB" sz="2400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449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Product Development &amp; Prototyping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Rodney Dorville</a:t>
            </a:r>
          </a:p>
          <a:p>
            <a:r>
              <a:rPr lang="en-SG" dirty="0" smtClean="0"/>
              <a:t>Fablab Singapore Polytechnic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3628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CDIO Process</a:t>
            </a:r>
            <a:endParaRPr lang="en-SG" dirty="0"/>
          </a:p>
        </p:txBody>
      </p:sp>
      <p:pic>
        <p:nvPicPr>
          <p:cNvPr id="1026" name="Picture 2" descr="CDIO là gì - xu hướng giảng dạy hiện đại - Trường Cao đẳng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65616"/>
            <a:ext cx="9525000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49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Prototyping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 </a:t>
            </a:r>
            <a:r>
              <a:rPr lang="en-GB" b="1" dirty="0" smtClean="0"/>
              <a:t>prototype</a:t>
            </a:r>
            <a:r>
              <a:rPr lang="en-GB" dirty="0" smtClean="0"/>
              <a:t> is an early sample, model, or release of a product built to test a concept or process</a:t>
            </a:r>
          </a:p>
          <a:p>
            <a:r>
              <a:rPr lang="en-GB" dirty="0" smtClean="0"/>
              <a:t> A chance to validate whether your idea matches users’ thoughts.</a:t>
            </a:r>
            <a:endParaRPr lang="en-SG" dirty="0" smtClean="0"/>
          </a:p>
          <a:p>
            <a:endParaRPr lang="en-SG" dirty="0"/>
          </a:p>
        </p:txBody>
      </p:sp>
      <p:sp>
        <p:nvSpPr>
          <p:cNvPr id="4" name="Rounded Rectangle 3"/>
          <p:cNvSpPr/>
          <p:nvPr/>
        </p:nvSpPr>
        <p:spPr>
          <a:xfrm>
            <a:off x="6794679" y="3795231"/>
            <a:ext cx="4559121" cy="220757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2800" dirty="0" smtClean="0">
                <a:latin typeface="Stencil" panose="040409050D0802020404" pitchFamily="82" charset="0"/>
              </a:rPr>
              <a:t>Fail faster,</a:t>
            </a:r>
            <a:br>
              <a:rPr lang="en-SG" sz="2800" dirty="0" smtClean="0">
                <a:latin typeface="Stencil" panose="040409050D0802020404" pitchFamily="82" charset="0"/>
              </a:rPr>
            </a:br>
            <a:r>
              <a:rPr lang="en-SG" sz="2800" dirty="0" smtClean="0">
                <a:latin typeface="Stencil" panose="040409050D0802020404" pitchFamily="82" charset="0"/>
              </a:rPr>
              <a:t>    Succeed sooner</a:t>
            </a:r>
            <a:br>
              <a:rPr lang="en-SG" sz="2800" dirty="0" smtClean="0">
                <a:latin typeface="Stencil" panose="040409050D0802020404" pitchFamily="82" charset="0"/>
              </a:rPr>
            </a:br>
            <a:endParaRPr lang="en-SG" sz="2800" dirty="0" smtClean="0">
              <a:latin typeface="Stencil" panose="040409050D0802020404" pitchFamily="82" charset="0"/>
            </a:endParaRPr>
          </a:p>
          <a:p>
            <a:r>
              <a:rPr lang="en-SG" sz="1600" dirty="0" smtClean="0">
                <a:latin typeface="Stencil" panose="040409050D0802020404" pitchFamily="82" charset="0"/>
              </a:rPr>
              <a:t>David Kelley</a:t>
            </a:r>
            <a:endParaRPr lang="en-SG" sz="1600" dirty="0">
              <a:latin typeface="Stencil" panose="040409050D0802020404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4704" y="3631962"/>
            <a:ext cx="154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Ref: </a:t>
            </a:r>
            <a:r>
              <a:rPr lang="en-SG" dirty="0" smtClean="0">
                <a:hlinkClick r:id="rId3"/>
              </a:rPr>
              <a:t>Wikipedia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572777" y="6079376"/>
            <a:ext cx="377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Ref: </a:t>
            </a:r>
            <a:r>
              <a:rPr lang="en-SG" dirty="0" smtClean="0">
                <a:hlinkClick r:id="rId4"/>
              </a:rPr>
              <a:t>Stanford Social Innovation Review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5636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Pros &amp; Cons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SG" dirty="0" smtClean="0"/>
              <a:t>Advantages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SG" dirty="0" smtClean="0"/>
              <a:t>Get a quick view (overview)</a:t>
            </a:r>
          </a:p>
          <a:p>
            <a:r>
              <a:rPr lang="en-SG" dirty="0" smtClean="0"/>
              <a:t>Can try different ideas</a:t>
            </a:r>
          </a:p>
          <a:p>
            <a:r>
              <a:rPr lang="en-SG" dirty="0" smtClean="0"/>
              <a:t>Find mistakes early</a:t>
            </a:r>
          </a:p>
          <a:p>
            <a:r>
              <a:rPr lang="en-SG" dirty="0" smtClean="0"/>
              <a:t>Switch tracks easily</a:t>
            </a:r>
          </a:p>
          <a:p>
            <a:r>
              <a:rPr lang="en-SG" dirty="0" smtClean="0"/>
              <a:t>Develop into a more refined product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SG" dirty="0" smtClean="0"/>
              <a:t>Disadvantages</a:t>
            </a:r>
            <a:endParaRPr lang="en-SG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SG" dirty="0" smtClean="0"/>
              <a:t>Time – needs proper planning</a:t>
            </a:r>
          </a:p>
          <a:p>
            <a:r>
              <a:rPr lang="en-SG" dirty="0" smtClean="0"/>
              <a:t>Cost</a:t>
            </a:r>
          </a:p>
          <a:p>
            <a:r>
              <a:rPr lang="en-SG" dirty="0" smtClean="0"/>
              <a:t>Resource intensive</a:t>
            </a:r>
          </a:p>
          <a:p>
            <a:endParaRPr lang="en-SG" dirty="0" smtClean="0"/>
          </a:p>
          <a:p>
            <a:r>
              <a:rPr lang="en-SG" dirty="0" smtClean="0"/>
              <a:t>Heartache</a:t>
            </a:r>
          </a:p>
          <a:p>
            <a:endParaRPr lang="en-SG" dirty="0"/>
          </a:p>
        </p:txBody>
      </p:sp>
      <p:pic>
        <p:nvPicPr>
          <p:cNvPr id="4098" name="Picture 2" descr="out of time clipart 10 free Cliparts | Download images on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957" y="3216430"/>
            <a:ext cx="1752431" cy="183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74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Prototyping</a:t>
            </a:r>
            <a:endParaRPr lang="en-SG" dirty="0"/>
          </a:p>
        </p:txBody>
      </p:sp>
      <p:pic>
        <p:nvPicPr>
          <p:cNvPr id="4" name="k_9Q-KDSb9o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89856" y="1512888"/>
            <a:ext cx="8012287" cy="4506912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  <p:sp>
        <p:nvSpPr>
          <p:cNvPr id="5" name="TextBox 4"/>
          <p:cNvSpPr txBox="1"/>
          <p:nvPr/>
        </p:nvSpPr>
        <p:spPr>
          <a:xfrm>
            <a:off x="5031532" y="6083300"/>
            <a:ext cx="5036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Quirky: </a:t>
            </a:r>
            <a:r>
              <a:rPr lang="en-GB" dirty="0">
                <a:hlinkClick r:id="rId5"/>
              </a:rPr>
              <a:t>How to make a cardboard </a:t>
            </a:r>
            <a:r>
              <a:rPr lang="en-GB" dirty="0" smtClean="0">
                <a:hlinkClick r:id="rId5"/>
              </a:rPr>
              <a:t>prototype</a:t>
            </a:r>
            <a:r>
              <a:rPr lang="en-GB" dirty="0" smtClean="0"/>
              <a:t> (2 min)</a:t>
            </a:r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0540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Paper prototyping</a:t>
            </a:r>
            <a:endParaRPr lang="en-SG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SG" dirty="0" smtClean="0"/>
              <a:t>The simplest method.</a:t>
            </a:r>
          </a:p>
          <a:p>
            <a:r>
              <a:rPr lang="en-SG" dirty="0" smtClean="0"/>
              <a:t>Easy, quick, cheap, available everywhere, recyclable.</a:t>
            </a:r>
          </a:p>
          <a:p>
            <a:r>
              <a:rPr lang="en-SG" dirty="0" smtClean="0"/>
              <a:t>Great for a first effort.</a:t>
            </a:r>
          </a:p>
          <a:p>
            <a:r>
              <a:rPr lang="en-SG" dirty="0" smtClean="0"/>
              <a:t>However,</a:t>
            </a:r>
          </a:p>
          <a:p>
            <a:pPr lvl="1"/>
            <a:r>
              <a:rPr lang="en-SG" dirty="0" smtClean="0"/>
              <a:t>Not robust</a:t>
            </a:r>
          </a:p>
          <a:p>
            <a:pPr lvl="1"/>
            <a:r>
              <a:rPr lang="en-SG" dirty="0" smtClean="0"/>
              <a:t>Limited shapes for easy creation</a:t>
            </a:r>
          </a:p>
          <a:p>
            <a:endParaRPr lang="en-S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509" y="1297815"/>
            <a:ext cx="4007053" cy="24756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509" y="3942311"/>
            <a:ext cx="4007053" cy="258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Print &amp; Cut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481023"/>
            <a:ext cx="4893742" cy="5035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1023"/>
            <a:ext cx="5544609" cy="3039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1111691"/>
            <a:ext cx="3028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hlinkClick r:id="rId4"/>
              </a:rPr>
              <a:t>The Punnet – card case for RPI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6284890" y="4919730"/>
            <a:ext cx="5355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 smtClean="0"/>
              <a:t>Some designs are available on the 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 smtClean="0"/>
              <a:t>Complex designs may need skills and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 smtClean="0"/>
              <a:t>Consider origami methods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303913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Cardboard Prototyping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46880" cy="4351338"/>
          </a:xfrm>
        </p:spPr>
        <p:txBody>
          <a:bodyPr/>
          <a:lstStyle/>
          <a:p>
            <a:r>
              <a:rPr lang="en-SG" dirty="0" smtClean="0"/>
              <a:t>Simple &amp; easy mock-ups</a:t>
            </a:r>
          </a:p>
          <a:p>
            <a:r>
              <a:rPr lang="en-SG" dirty="0" smtClean="0"/>
              <a:t>100% recyclable</a:t>
            </a:r>
          </a:p>
          <a:p>
            <a:r>
              <a:rPr lang="en-SG" dirty="0" smtClean="0"/>
              <a:t>Can be done with a knife and ruler</a:t>
            </a:r>
          </a:p>
          <a:p>
            <a:r>
              <a:rPr lang="en-SG" dirty="0" smtClean="0"/>
              <a:t>Digital design</a:t>
            </a:r>
          </a:p>
          <a:p>
            <a:pPr lvl="1"/>
            <a:r>
              <a:rPr lang="en-SG" dirty="0" smtClean="0"/>
              <a:t>2D drawing or 3D CAD design</a:t>
            </a:r>
          </a:p>
          <a:p>
            <a:pPr lvl="1"/>
            <a:r>
              <a:rPr lang="en-SG" dirty="0" smtClean="0"/>
              <a:t>Flatbed cutter</a:t>
            </a:r>
          </a:p>
          <a:p>
            <a:r>
              <a:rPr lang="en-SG" dirty="0" smtClean="0"/>
              <a:t>Re-sizeable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293" y="4038600"/>
            <a:ext cx="2933443" cy="2019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14" y="4064001"/>
            <a:ext cx="3026141" cy="1993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018" y="1760590"/>
            <a:ext cx="2700337" cy="21843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0436" y="1732396"/>
            <a:ext cx="2908300" cy="221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5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6CD2AC32404B4EB3AB822934D7AFD7" ma:contentTypeVersion="13" ma:contentTypeDescription="Create a new document." ma:contentTypeScope="" ma:versionID="d7a9f772e5f49c8d77e40d74e61badce">
  <xsd:schema xmlns:xsd="http://www.w3.org/2001/XMLSchema" xmlns:xs="http://www.w3.org/2001/XMLSchema" xmlns:p="http://schemas.microsoft.com/office/2006/metadata/properties" xmlns:ns3="b1fe7119-af70-4875-aad3-5c8d4dd3068a" xmlns:ns4="ad1cd7c7-d83d-4146-a7d0-27cceb6f7e6c" targetNamespace="http://schemas.microsoft.com/office/2006/metadata/properties" ma:root="true" ma:fieldsID="49d0bdcfebb037263714f7c93c882a38" ns3:_="" ns4:_="">
    <xsd:import namespace="b1fe7119-af70-4875-aad3-5c8d4dd3068a"/>
    <xsd:import namespace="ad1cd7c7-d83d-4146-a7d0-27cceb6f7e6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fe7119-af70-4875-aad3-5c8d4dd306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1cd7c7-d83d-4146-a7d0-27cceb6f7e6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D1506B-2CF0-4B2C-B8FF-2E37D8221752}">
  <ds:schemaRefs>
    <ds:schemaRef ds:uri="http://schemas.microsoft.com/office/2006/documentManagement/types"/>
    <ds:schemaRef ds:uri="http://purl.org/dc/terms/"/>
    <ds:schemaRef ds:uri="ad1cd7c7-d83d-4146-a7d0-27cceb6f7e6c"/>
    <ds:schemaRef ds:uri="b1fe7119-af70-4875-aad3-5c8d4dd3068a"/>
    <ds:schemaRef ds:uri="http://schemas.microsoft.com/office/infopath/2007/PartnerControls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7452692-279F-40C7-B2A6-936F8B6D22A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ED66C9-6C57-4B87-8523-6F529CCDA8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fe7119-af70-4875-aad3-5c8d4dd3068a"/>
    <ds:schemaRef ds:uri="ad1cd7c7-d83d-4146-a7d0-27cceb6f7e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888</Words>
  <Application>Microsoft Office PowerPoint</Application>
  <PresentationFormat>Widescreen</PresentationFormat>
  <Paragraphs>178</Paragraphs>
  <Slides>22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Stencil</vt:lpstr>
      <vt:lpstr>Yanone Kaffeesatz SemiBold</vt:lpstr>
      <vt:lpstr>Office Theme</vt:lpstr>
      <vt:lpstr>PowerPoint Presentation</vt:lpstr>
      <vt:lpstr>Product Development &amp; Prototyping</vt:lpstr>
      <vt:lpstr>CDIO Process</vt:lpstr>
      <vt:lpstr>Prototyping</vt:lpstr>
      <vt:lpstr>Pros &amp; Cons</vt:lpstr>
      <vt:lpstr>Prototyping</vt:lpstr>
      <vt:lpstr>Paper prototyping</vt:lpstr>
      <vt:lpstr>Print &amp; Cut</vt:lpstr>
      <vt:lpstr>Cardboard Prototyping</vt:lpstr>
      <vt:lpstr>Corrugated Cardboard</vt:lpstr>
      <vt:lpstr>Tools Required</vt:lpstr>
      <vt:lpstr>Techniques - Fasteners</vt:lpstr>
      <vt:lpstr>Techniques</vt:lpstr>
      <vt:lpstr>Construction Techniques</vt:lpstr>
      <vt:lpstr>Cardboard Prototypes</vt:lpstr>
      <vt:lpstr>Blue Foam</vt:lpstr>
      <vt:lpstr>Cutting Blue Foam – Hot Wire</vt:lpstr>
      <vt:lpstr>Cutting Foam Shapes</vt:lpstr>
      <vt:lpstr>Foam Prototypes</vt:lpstr>
      <vt:lpstr>Blue Foam Prototypes</vt:lpstr>
      <vt:lpstr>Guides:</vt:lpstr>
      <vt:lpstr>Product Development &amp; Prototyping</vt:lpstr>
    </vt:vector>
  </TitlesOfParts>
  <Company>Singapore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Rodney Dorville</dc:creator>
  <cp:lastModifiedBy>Rodney Dorville</cp:lastModifiedBy>
  <cp:revision>44</cp:revision>
  <dcterms:created xsi:type="dcterms:W3CDTF">2021-08-23T03:49:21Z</dcterms:created>
  <dcterms:modified xsi:type="dcterms:W3CDTF">2021-08-24T05:44:06Z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0x010100676CD2AC32404B4EB3AB822934D7AFD7</vt:lpwstr>
  </property>
</Properties>
</file>